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SATYANSH RA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1-18T09:06:25.090">
    <p:pos x="6000" y="0"/>
    <p:text>we will present drive ppt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b4485167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b4485167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b4485167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b4485167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b4485167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b4485167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b4485167b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b4485167b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b4485167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b4485167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b448516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b448516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b4485167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b4485167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b4485167b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b4485167b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b4485167b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b4485167b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b4485167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b4485167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b4485167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b4485167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6b448516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b448516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b4485167b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b4485167b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b4485167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b4485167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b4485167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b4485167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b4485167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b4485167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b4485167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b4485167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gif"/><Relationship Id="rId4" Type="http://schemas.openxmlformats.org/officeDocument/2006/relationships/image" Target="../media/image2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 Deep Recurrent Attention Writer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Recurrent Neural Network for Image Generation</a:t>
            </a:r>
            <a:endParaRPr/>
          </a:p>
        </p:txBody>
      </p:sp>
      <p:sp>
        <p:nvSpPr>
          <p:cNvPr id="88" name="Google Shape;88;p13"/>
          <p:cNvSpPr txBox="1"/>
          <p:nvPr/>
        </p:nvSpPr>
        <p:spPr>
          <a:xfrm>
            <a:off x="729450" y="4360225"/>
            <a:ext cx="7576800" cy="8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Google DeepMind 2015</a:t>
            </a:r>
            <a:endParaRPr>
              <a:latin typeface="Lato"/>
              <a:ea typeface="Lato"/>
              <a:cs typeface="Lato"/>
              <a:sym typeface="Lato"/>
            </a:endParaRPr>
          </a:p>
          <a:p>
            <a:pPr indent="0" lvl="0" marL="0" rtl="0" algn="l">
              <a:spcBef>
                <a:spcPts val="0"/>
              </a:spcBef>
              <a:spcAft>
                <a:spcPts val="0"/>
              </a:spcAft>
              <a:buNone/>
            </a:pPr>
            <a:r>
              <a:rPr lang="en" sz="800">
                <a:latin typeface="Lato"/>
                <a:ea typeface="Lato"/>
                <a:cs typeface="Lato"/>
                <a:sym typeface="Lato"/>
              </a:rPr>
              <a:t>Karol Gregor, Ivo Danihelka, Alex Graves, Danilo Jimenez Rezende, Daan Wierstra</a:t>
            </a:r>
            <a:endParaRPr sz="800">
              <a:latin typeface="Lato"/>
              <a:ea typeface="Lato"/>
              <a:cs typeface="Lato"/>
              <a:sym typeface="Lato"/>
            </a:endParaRPr>
          </a:p>
          <a:p>
            <a:pPr indent="0" lvl="0" marL="0" rtl="0" algn="l">
              <a:spcBef>
                <a:spcPts val="0"/>
              </a:spcBef>
              <a:spcAft>
                <a:spcPts val="0"/>
              </a:spcAft>
              <a:buNone/>
            </a:pPr>
            <a:r>
              <a:rPr lang="en" sz="800">
                <a:latin typeface="Lato"/>
                <a:ea typeface="Lato"/>
                <a:cs typeface="Lato"/>
                <a:sym typeface="Lato"/>
              </a:rPr>
              <a:t>https://arxiv.org/pdf/1502.04623.pdf</a:t>
            </a:r>
            <a:endParaRPr sz="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2"/>
          <p:cNvSpPr txBox="1"/>
          <p:nvPr>
            <p:ph idx="1" type="body"/>
          </p:nvPr>
        </p:nvSpPr>
        <p:spPr>
          <a:xfrm>
            <a:off x="729450" y="1673850"/>
            <a:ext cx="7688700" cy="8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Given the attention parameters emitted by the decoder, the horizontal and vertical filterbank matrices F</a:t>
            </a:r>
            <a:r>
              <a:rPr baseline="-25000" lang="en">
                <a:solidFill>
                  <a:srgbClr val="000000"/>
                </a:solidFill>
              </a:rPr>
              <a:t>X</a:t>
            </a:r>
            <a:r>
              <a:rPr lang="en">
                <a:solidFill>
                  <a:srgbClr val="000000"/>
                </a:solidFill>
              </a:rPr>
              <a:t> and F</a:t>
            </a:r>
            <a:r>
              <a:rPr baseline="-25000" lang="en">
                <a:solidFill>
                  <a:srgbClr val="000000"/>
                </a:solidFill>
              </a:rPr>
              <a:t>Y</a:t>
            </a:r>
            <a:r>
              <a:rPr lang="en">
                <a:solidFill>
                  <a:srgbClr val="000000"/>
                </a:solidFill>
              </a:rPr>
              <a:t> (dimensions NxA and NxB respectively) are defined as follows:</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55" name="Google Shape;155;p22"/>
          <p:cNvPicPr preferRelativeResize="0"/>
          <p:nvPr/>
        </p:nvPicPr>
        <p:blipFill>
          <a:blip r:embed="rId3">
            <a:alphaModFix/>
          </a:blip>
          <a:stretch>
            <a:fillRect/>
          </a:stretch>
        </p:blipFill>
        <p:spPr>
          <a:xfrm>
            <a:off x="2480275" y="2258550"/>
            <a:ext cx="2933700" cy="1152525"/>
          </a:xfrm>
          <a:prstGeom prst="rect">
            <a:avLst/>
          </a:prstGeom>
          <a:noFill/>
          <a:ln>
            <a:noFill/>
          </a:ln>
        </p:spPr>
      </p:pic>
      <p:sp>
        <p:nvSpPr>
          <p:cNvPr id="156" name="Google Shape;156;p22"/>
          <p:cNvSpPr txBox="1"/>
          <p:nvPr/>
        </p:nvSpPr>
        <p:spPr>
          <a:xfrm>
            <a:off x="729450" y="3547225"/>
            <a:ext cx="63849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where (i,j) is a point in the attention patch, (a,b) is a point in the input image, and Z</a:t>
            </a:r>
            <a:r>
              <a:rPr baseline="-25000" lang="en" sz="1300">
                <a:latin typeface="Lato"/>
                <a:ea typeface="Lato"/>
                <a:cs typeface="Lato"/>
                <a:sym typeface="Lato"/>
              </a:rPr>
              <a:t>X</a:t>
            </a:r>
            <a:r>
              <a:rPr lang="en" sz="1300">
                <a:latin typeface="Lato"/>
                <a:ea typeface="Lato"/>
                <a:cs typeface="Lato"/>
                <a:sym typeface="Lato"/>
              </a:rPr>
              <a:t> , Z</a:t>
            </a:r>
            <a:r>
              <a:rPr baseline="-25000" lang="en" sz="1300">
                <a:latin typeface="Lato"/>
                <a:ea typeface="Lato"/>
                <a:cs typeface="Lato"/>
                <a:sym typeface="Lato"/>
              </a:rPr>
              <a:t>Y</a:t>
            </a:r>
            <a:r>
              <a:rPr lang="en" sz="1300">
                <a:latin typeface="Lato"/>
                <a:ea typeface="Lato"/>
                <a:cs typeface="Lato"/>
                <a:sym typeface="Lato"/>
              </a:rPr>
              <a:t> are normalisation constants that ensure that-</a:t>
            </a:r>
            <a:endParaRPr sz="13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57" name="Google Shape;157;p22"/>
          <p:cNvPicPr preferRelativeResize="0"/>
          <p:nvPr/>
        </p:nvPicPr>
        <p:blipFill>
          <a:blip r:embed="rId4">
            <a:alphaModFix/>
          </a:blip>
          <a:stretch>
            <a:fillRect/>
          </a:stretch>
        </p:blipFill>
        <p:spPr>
          <a:xfrm>
            <a:off x="2537425" y="4298800"/>
            <a:ext cx="2876550" cy="27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727650" y="576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Attention</a:t>
            </a:r>
            <a:endParaRPr/>
          </a:p>
        </p:txBody>
      </p:sp>
      <p:sp>
        <p:nvSpPr>
          <p:cNvPr id="163" name="Google Shape;163;p23"/>
          <p:cNvSpPr txBox="1"/>
          <p:nvPr>
            <p:ph idx="1" type="body"/>
          </p:nvPr>
        </p:nvSpPr>
        <p:spPr>
          <a:xfrm>
            <a:off x="727650" y="1441200"/>
            <a:ext cx="7688700" cy="32811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200">
                <a:solidFill>
                  <a:srgbClr val="000000"/>
                </a:solidFill>
                <a:highlight>
                  <a:srgbClr val="FFFFFF"/>
                </a:highlight>
                <a:latin typeface="Georgia"/>
                <a:ea typeface="Georgia"/>
                <a:cs typeface="Georgia"/>
                <a:sym typeface="Georgia"/>
              </a:rPr>
              <a:t>The read operation returns the concatenation of two N × N patches from the image and error image</a:t>
            </a:r>
            <a:endParaRPr sz="1200">
              <a:solidFill>
                <a:srgbClr val="000000"/>
              </a:solidFill>
              <a:highlight>
                <a:srgbClr val="FFFFFF"/>
              </a:highlight>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000000"/>
              </a:solidFill>
              <a:highlight>
                <a:srgbClr val="FFFFFF"/>
              </a:highlight>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000000"/>
              </a:solidFill>
              <a:highlight>
                <a:srgbClr val="FFFFFF"/>
              </a:highlight>
              <a:latin typeface="Georgia"/>
              <a:ea typeface="Georgia"/>
              <a:cs typeface="Georgia"/>
              <a:sym typeface="Georgia"/>
            </a:endParaRPr>
          </a:p>
          <a:p>
            <a:pPr indent="0" lvl="0" marL="0" rtl="0" algn="l">
              <a:lnSpc>
                <a:spcPct val="100000"/>
              </a:lnSpc>
              <a:spcBef>
                <a:spcPts val="1000"/>
              </a:spcBef>
              <a:spcAft>
                <a:spcPts val="0"/>
              </a:spcAft>
              <a:buNone/>
            </a:pPr>
            <a:r>
              <a:rPr lang="en" sz="1200">
                <a:solidFill>
                  <a:srgbClr val="000000"/>
                </a:solidFill>
                <a:highlight>
                  <a:srgbClr val="FFFFFF"/>
                </a:highlight>
                <a:latin typeface="Georgia"/>
                <a:ea typeface="Georgia"/>
                <a:cs typeface="Georgia"/>
                <a:sym typeface="Georgia"/>
              </a:rPr>
              <a:t>The “read” attention consists of two parts:</a:t>
            </a:r>
            <a:endParaRPr sz="1200">
              <a:solidFill>
                <a:srgbClr val="000000"/>
              </a:solidFill>
              <a:highlight>
                <a:srgbClr val="FFFFFF"/>
              </a:highlight>
              <a:latin typeface="Georgia"/>
              <a:ea typeface="Georgia"/>
              <a:cs typeface="Georgia"/>
              <a:sym typeface="Georgia"/>
            </a:endParaRPr>
          </a:p>
          <a:p>
            <a:pPr indent="-304800" lvl="0" marL="749300" rtl="0" algn="l">
              <a:lnSpc>
                <a:spcPct val="100000"/>
              </a:lnSpc>
              <a:spcBef>
                <a:spcPts val="1000"/>
              </a:spcBef>
              <a:spcAft>
                <a:spcPts val="0"/>
              </a:spcAft>
              <a:buClr>
                <a:srgbClr val="000000"/>
              </a:buClr>
              <a:buSzPts val="1200"/>
              <a:buFont typeface="Georgia"/>
              <a:buAutoNum type="arabicPeriod"/>
            </a:pPr>
            <a:r>
              <a:rPr lang="en" sz="1200">
                <a:solidFill>
                  <a:srgbClr val="000000"/>
                </a:solidFill>
                <a:highlight>
                  <a:srgbClr val="FFFFFF"/>
                </a:highlight>
                <a:latin typeface="Georgia"/>
                <a:ea typeface="Georgia"/>
                <a:cs typeface="Georgia"/>
                <a:sym typeface="Georgia"/>
              </a:rPr>
              <a:t>Choosing the important portion</a:t>
            </a:r>
            <a:endParaRPr sz="1200">
              <a:solidFill>
                <a:srgbClr val="000000"/>
              </a:solidFill>
              <a:highlight>
                <a:srgbClr val="FFFFFF"/>
              </a:highlight>
              <a:latin typeface="Georgia"/>
              <a:ea typeface="Georgia"/>
              <a:cs typeface="Georgia"/>
              <a:sym typeface="Georgia"/>
            </a:endParaRPr>
          </a:p>
          <a:p>
            <a:pPr indent="-304800" lvl="0" marL="749300" rtl="0" algn="l">
              <a:lnSpc>
                <a:spcPct val="100000"/>
              </a:lnSpc>
              <a:spcBef>
                <a:spcPts val="1000"/>
              </a:spcBef>
              <a:spcAft>
                <a:spcPts val="0"/>
              </a:spcAft>
              <a:buClr>
                <a:srgbClr val="000000"/>
              </a:buClr>
              <a:buSzPts val="1200"/>
              <a:buFont typeface="Georgia"/>
              <a:buAutoNum type="arabicPeriod"/>
            </a:pPr>
            <a:r>
              <a:rPr lang="en" sz="1200">
                <a:solidFill>
                  <a:srgbClr val="000000"/>
                </a:solidFill>
                <a:highlight>
                  <a:srgbClr val="FFFFFF"/>
                </a:highlight>
                <a:latin typeface="Georgia"/>
                <a:ea typeface="Georgia"/>
                <a:cs typeface="Georgia"/>
                <a:sym typeface="Georgia"/>
              </a:rPr>
              <a:t>Cropping the image and forget about other parts</a:t>
            </a:r>
            <a:endParaRPr sz="1200">
              <a:solidFill>
                <a:srgbClr val="000000"/>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sz="1200">
              <a:latin typeface="Georgia"/>
              <a:ea typeface="Georgia"/>
              <a:cs typeface="Georgia"/>
              <a:sym typeface="Georgia"/>
            </a:endParaRPr>
          </a:p>
        </p:txBody>
      </p:sp>
      <p:pic>
        <p:nvPicPr>
          <p:cNvPr id="164" name="Google Shape;164;p23"/>
          <p:cNvPicPr preferRelativeResize="0"/>
          <p:nvPr/>
        </p:nvPicPr>
        <p:blipFill>
          <a:blip r:embed="rId3">
            <a:alphaModFix/>
          </a:blip>
          <a:stretch>
            <a:fillRect/>
          </a:stretch>
        </p:blipFill>
        <p:spPr>
          <a:xfrm>
            <a:off x="2815300" y="1957125"/>
            <a:ext cx="3513400" cy="439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727650" y="596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50">
                <a:solidFill>
                  <a:srgbClr val="000000"/>
                </a:solidFill>
                <a:highlight>
                  <a:srgbClr val="FFFFFF"/>
                </a:highlight>
                <a:latin typeface="Arial"/>
                <a:ea typeface="Arial"/>
                <a:cs typeface="Arial"/>
                <a:sym typeface="Arial"/>
              </a:rPr>
              <a:t>Choosing important part of the image</a:t>
            </a:r>
            <a:endParaRPr/>
          </a:p>
        </p:txBody>
      </p:sp>
      <p:sp>
        <p:nvSpPr>
          <p:cNvPr id="170" name="Google Shape;170;p24"/>
          <p:cNvSpPr txBox="1"/>
          <p:nvPr>
            <p:ph idx="1" type="body"/>
          </p:nvPr>
        </p:nvSpPr>
        <p:spPr>
          <a:xfrm>
            <a:off x="729450" y="1393650"/>
            <a:ext cx="7688700" cy="294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highlight>
                  <a:srgbClr val="FFFFFF"/>
                </a:highlight>
              </a:rPr>
              <a:t>We shall use the previous timestep’s decoder hidden state to decide what to focus on. Using a simple fully-connected layer, we can map the hidden state to three parameters that represent our square crop: center x, center y, and the scale(or stride).</a:t>
            </a:r>
            <a:endParaRPr/>
          </a:p>
        </p:txBody>
      </p:sp>
      <p:pic>
        <p:nvPicPr>
          <p:cNvPr id="171" name="Google Shape;171;p24"/>
          <p:cNvPicPr preferRelativeResize="0"/>
          <p:nvPr/>
        </p:nvPicPr>
        <p:blipFill>
          <a:blip r:embed="rId3">
            <a:alphaModFix/>
          </a:blip>
          <a:stretch>
            <a:fillRect/>
          </a:stretch>
        </p:blipFill>
        <p:spPr>
          <a:xfrm>
            <a:off x="3193175" y="2170675"/>
            <a:ext cx="3313899" cy="231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Cropping the image</a:t>
            </a:r>
            <a:endParaRPr/>
          </a:p>
        </p:txBody>
      </p:sp>
      <p:sp>
        <p:nvSpPr>
          <p:cNvPr id="177" name="Google Shape;177;p25"/>
          <p:cNvSpPr txBox="1"/>
          <p:nvPr>
            <p:ph idx="1" type="body"/>
          </p:nvPr>
        </p:nvSpPr>
        <p:spPr>
          <a:xfrm>
            <a:off x="729450" y="1441200"/>
            <a:ext cx="7688700" cy="329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highlight>
                  <a:srgbClr val="FFFFFF"/>
                </a:highlight>
              </a:rPr>
              <a:t>Instead of encoding the entire image, we crop it so only a small part of the image is encoded. This code is then passed through the system, and decoded back into a small patch. This is implemented using Gaussian filters.</a:t>
            </a:r>
            <a:endParaRPr/>
          </a:p>
        </p:txBody>
      </p:sp>
      <p:pic>
        <p:nvPicPr>
          <p:cNvPr id="178" name="Google Shape;178;p25"/>
          <p:cNvPicPr preferRelativeResize="0"/>
          <p:nvPr/>
        </p:nvPicPr>
        <p:blipFill>
          <a:blip r:embed="rId3">
            <a:alphaModFix/>
          </a:blip>
          <a:stretch>
            <a:fillRect/>
          </a:stretch>
        </p:blipFill>
        <p:spPr>
          <a:xfrm>
            <a:off x="2585425" y="2137627"/>
            <a:ext cx="3378226" cy="289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729463" y="566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Attention</a:t>
            </a:r>
            <a:endParaRPr/>
          </a:p>
        </p:txBody>
      </p:sp>
      <p:sp>
        <p:nvSpPr>
          <p:cNvPr id="184" name="Google Shape;184;p26"/>
          <p:cNvSpPr txBox="1"/>
          <p:nvPr>
            <p:ph idx="1" type="body"/>
          </p:nvPr>
        </p:nvSpPr>
        <p:spPr>
          <a:xfrm>
            <a:off x="729450" y="1383625"/>
            <a:ext cx="7688700" cy="29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 For the write operation, a distinct set of attention parameters γˆ, Fˆ</a:t>
            </a:r>
            <a:r>
              <a:rPr baseline="-25000" lang="en">
                <a:solidFill>
                  <a:srgbClr val="000000"/>
                </a:solidFill>
              </a:rPr>
              <a:t>X</a:t>
            </a:r>
            <a:r>
              <a:rPr lang="en">
                <a:solidFill>
                  <a:srgbClr val="000000"/>
                </a:solidFill>
              </a:rPr>
              <a:t> and Fˆ </a:t>
            </a:r>
            <a:r>
              <a:rPr baseline="-25000" lang="en">
                <a:solidFill>
                  <a:srgbClr val="000000"/>
                </a:solidFill>
              </a:rPr>
              <a:t>Y</a:t>
            </a:r>
            <a:r>
              <a:rPr lang="en">
                <a:solidFill>
                  <a:srgbClr val="000000"/>
                </a:solidFill>
              </a:rPr>
              <a:t> are extracted from h </a:t>
            </a:r>
            <a:r>
              <a:rPr baseline="30000" lang="en">
                <a:solidFill>
                  <a:srgbClr val="000000"/>
                </a:solidFill>
              </a:rPr>
              <a:t>dec </a:t>
            </a:r>
            <a:r>
              <a:rPr baseline="-25000" lang="en">
                <a:solidFill>
                  <a:srgbClr val="000000"/>
                </a:solidFill>
              </a:rPr>
              <a:t>t</a:t>
            </a: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457200" lvl="0" marL="457200" rtl="0" algn="l">
              <a:spcBef>
                <a:spcPts val="1600"/>
              </a:spcBef>
              <a:spcAft>
                <a:spcPts val="1600"/>
              </a:spcAft>
              <a:buNone/>
            </a:pPr>
            <a:r>
              <a:rPr lang="en">
                <a:solidFill>
                  <a:srgbClr val="000000"/>
                </a:solidFill>
              </a:rPr>
              <a:t>where w</a:t>
            </a:r>
            <a:r>
              <a:rPr baseline="-25000" lang="en">
                <a:solidFill>
                  <a:srgbClr val="000000"/>
                </a:solidFill>
              </a:rPr>
              <a:t>t</a:t>
            </a:r>
            <a:r>
              <a:rPr lang="en">
                <a:solidFill>
                  <a:srgbClr val="000000"/>
                </a:solidFill>
              </a:rPr>
              <a:t> is the N × N writing patch emitted by h </a:t>
            </a:r>
            <a:r>
              <a:rPr baseline="30000" lang="en">
                <a:solidFill>
                  <a:srgbClr val="000000"/>
                </a:solidFill>
              </a:rPr>
              <a:t>dec</a:t>
            </a:r>
            <a:endParaRPr baseline="30000">
              <a:solidFill>
                <a:srgbClr val="000000"/>
              </a:solidFill>
            </a:endParaRPr>
          </a:p>
        </p:txBody>
      </p:sp>
      <p:pic>
        <p:nvPicPr>
          <p:cNvPr id="185" name="Google Shape;185;p26"/>
          <p:cNvPicPr preferRelativeResize="0"/>
          <p:nvPr/>
        </p:nvPicPr>
        <p:blipFill>
          <a:blip r:embed="rId3">
            <a:alphaModFix/>
          </a:blip>
          <a:stretch>
            <a:fillRect/>
          </a:stretch>
        </p:blipFill>
        <p:spPr>
          <a:xfrm>
            <a:off x="768813" y="3206400"/>
            <a:ext cx="7609975" cy="1133575"/>
          </a:xfrm>
          <a:prstGeom prst="rect">
            <a:avLst/>
          </a:prstGeom>
          <a:noFill/>
          <a:ln>
            <a:noFill/>
          </a:ln>
        </p:spPr>
      </p:pic>
      <p:pic>
        <p:nvPicPr>
          <p:cNvPr id="186" name="Google Shape;186;p26"/>
          <p:cNvPicPr preferRelativeResize="0"/>
          <p:nvPr/>
        </p:nvPicPr>
        <p:blipFill>
          <a:blip r:embed="rId4">
            <a:alphaModFix/>
          </a:blip>
          <a:stretch>
            <a:fillRect/>
          </a:stretch>
        </p:blipFill>
        <p:spPr>
          <a:xfrm>
            <a:off x="3500425" y="1710238"/>
            <a:ext cx="2143125" cy="828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7"/>
          <p:cNvSpPr txBox="1"/>
          <p:nvPr>
            <p:ph idx="1" type="body"/>
          </p:nvPr>
        </p:nvSpPr>
        <p:spPr>
          <a:xfrm>
            <a:off x="739475" y="1441200"/>
            <a:ext cx="7933500" cy="2333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highlight>
                  <a:schemeClr val="lt1"/>
                </a:highlight>
              </a:rPr>
              <a:t>Steps followed to re-implement the paper</a:t>
            </a:r>
            <a:endParaRPr>
              <a:solidFill>
                <a:srgbClr val="000000"/>
              </a:solidFill>
              <a:highlight>
                <a:srgbClr val="FFFFFF"/>
              </a:highlight>
            </a:endParaRPr>
          </a:p>
          <a:p>
            <a:pPr indent="-311150" lvl="0" marL="647700" rtl="0" algn="l">
              <a:spcBef>
                <a:spcPts val="3000"/>
              </a:spcBef>
              <a:spcAft>
                <a:spcPts val="0"/>
              </a:spcAft>
              <a:buClr>
                <a:srgbClr val="000000"/>
              </a:buClr>
              <a:buSzPts val="1300"/>
              <a:buFont typeface="Lato"/>
              <a:buAutoNum type="arabicPeriod"/>
            </a:pPr>
            <a:r>
              <a:rPr lang="en">
                <a:solidFill>
                  <a:srgbClr val="000000"/>
                </a:solidFill>
                <a:highlight>
                  <a:srgbClr val="FFFFFF"/>
                </a:highlight>
              </a:rPr>
              <a:t>Read the MNIST data.</a:t>
            </a:r>
            <a:endParaRPr>
              <a:solidFill>
                <a:srgbClr val="000000"/>
              </a:solidFill>
              <a:highlight>
                <a:srgbClr val="FFFFFF"/>
              </a:highlight>
            </a:endParaRPr>
          </a:p>
          <a:p>
            <a:pPr indent="-311150" lvl="0" marL="647700" rtl="0" algn="l">
              <a:spcBef>
                <a:spcPts val="0"/>
              </a:spcBef>
              <a:spcAft>
                <a:spcPts val="0"/>
              </a:spcAft>
              <a:buClr>
                <a:srgbClr val="000000"/>
              </a:buClr>
              <a:buSzPts val="1300"/>
              <a:buFont typeface="Lato"/>
              <a:buAutoNum type="arabicPeriod"/>
            </a:pPr>
            <a:r>
              <a:rPr lang="en">
                <a:solidFill>
                  <a:srgbClr val="000000"/>
                </a:solidFill>
                <a:highlight>
                  <a:srgbClr val="FFFFFF"/>
                </a:highlight>
              </a:rPr>
              <a:t>Set up the configuration for the LSTM cell.</a:t>
            </a:r>
            <a:endParaRPr>
              <a:solidFill>
                <a:srgbClr val="000000"/>
              </a:solidFill>
              <a:highlight>
                <a:srgbClr val="FFFFFF"/>
              </a:highlight>
            </a:endParaRPr>
          </a:p>
          <a:p>
            <a:pPr indent="-311150" lvl="0" marL="647700" rtl="0" algn="l">
              <a:spcBef>
                <a:spcPts val="0"/>
              </a:spcBef>
              <a:spcAft>
                <a:spcPts val="0"/>
              </a:spcAft>
              <a:buClr>
                <a:srgbClr val="000000"/>
              </a:buClr>
              <a:buSzPts val="1300"/>
              <a:buFont typeface="Lato"/>
              <a:buAutoNum type="arabicPeriod"/>
            </a:pPr>
            <a:r>
              <a:rPr lang="en">
                <a:solidFill>
                  <a:srgbClr val="000000"/>
                </a:solidFill>
                <a:highlight>
                  <a:srgbClr val="FFFFFF"/>
                </a:highlight>
              </a:rPr>
              <a:t>Construct a placeholder for the image.</a:t>
            </a:r>
            <a:endParaRPr>
              <a:solidFill>
                <a:srgbClr val="000000"/>
              </a:solidFill>
              <a:highlight>
                <a:srgbClr val="FFFFFF"/>
              </a:highlight>
            </a:endParaRPr>
          </a:p>
          <a:p>
            <a:pPr indent="-311150" lvl="0" marL="647700" rtl="0" algn="l">
              <a:spcBef>
                <a:spcPts val="0"/>
              </a:spcBef>
              <a:spcAft>
                <a:spcPts val="0"/>
              </a:spcAft>
              <a:buClr>
                <a:srgbClr val="000000"/>
              </a:buClr>
              <a:buSzPts val="1300"/>
              <a:buFont typeface="Lato"/>
              <a:buAutoNum type="arabicPeriod"/>
            </a:pPr>
            <a:r>
              <a:rPr lang="en">
                <a:solidFill>
                  <a:srgbClr val="000000"/>
                </a:solidFill>
                <a:highlight>
                  <a:srgbClr val="FFFFFF"/>
                </a:highlight>
              </a:rPr>
              <a:t>Construct the encoder and decoder operation.</a:t>
            </a:r>
            <a:endParaRPr>
              <a:solidFill>
                <a:srgbClr val="000000"/>
              </a:solidFill>
              <a:highlight>
                <a:srgbClr val="FFFFFF"/>
              </a:highlight>
            </a:endParaRPr>
          </a:p>
          <a:p>
            <a:pPr indent="-311150" lvl="0" marL="647700" rtl="0" algn="l">
              <a:spcBef>
                <a:spcPts val="0"/>
              </a:spcBef>
              <a:spcAft>
                <a:spcPts val="0"/>
              </a:spcAft>
              <a:buClr>
                <a:srgbClr val="000000"/>
              </a:buClr>
              <a:buSzPts val="1300"/>
              <a:buFont typeface="Lato"/>
              <a:buAutoNum type="arabicPeriod"/>
            </a:pPr>
            <a:r>
              <a:rPr lang="en">
                <a:solidFill>
                  <a:srgbClr val="000000"/>
                </a:solidFill>
                <a:highlight>
                  <a:srgbClr val="FFFFFF"/>
                </a:highlight>
              </a:rPr>
              <a:t>Construct the initial state (zero state) for the encoder and decoder.</a:t>
            </a:r>
            <a:endParaRPr>
              <a:solidFill>
                <a:srgbClr val="000000"/>
              </a:solidFill>
              <a:highlight>
                <a:srgbClr val="FFFFFF"/>
              </a:highlight>
            </a:endParaRPr>
          </a:p>
          <a:p>
            <a:pPr indent="-311150" lvl="0" marL="647700" rtl="0" algn="l">
              <a:spcBef>
                <a:spcPts val="0"/>
              </a:spcBef>
              <a:spcAft>
                <a:spcPts val="0"/>
              </a:spcAft>
              <a:buClr>
                <a:srgbClr val="000000"/>
              </a:buClr>
              <a:buSzPts val="1300"/>
              <a:buFont typeface="Lato"/>
              <a:buAutoNum type="arabicPeriod"/>
            </a:pPr>
            <a:r>
              <a:rPr lang="en">
                <a:solidFill>
                  <a:srgbClr val="000000"/>
                </a:solidFill>
                <a:highlight>
                  <a:srgbClr val="FFFFFF"/>
                </a:highlight>
              </a:rPr>
              <a:t>Unroll LSTM into T steps.</a:t>
            </a:r>
            <a:endParaRPr>
              <a:solidFill>
                <a:srgbClr val="000000"/>
              </a:solidFill>
              <a:highlight>
                <a:srgbClr val="FFFFFF"/>
              </a:highlight>
            </a:endParaRPr>
          </a:p>
          <a:p>
            <a:pPr indent="-311150" lvl="0" marL="647700" rtl="0" algn="l">
              <a:spcBef>
                <a:spcPts val="0"/>
              </a:spcBef>
              <a:spcAft>
                <a:spcPts val="0"/>
              </a:spcAft>
              <a:buClr>
                <a:srgbClr val="000000"/>
              </a:buClr>
              <a:buSzPts val="1300"/>
              <a:buFont typeface="Lato"/>
              <a:buAutoNum type="arabicPeriod"/>
            </a:pPr>
            <a:r>
              <a:rPr lang="en">
                <a:solidFill>
                  <a:srgbClr val="000000"/>
                </a:solidFill>
                <a:highlight>
                  <a:srgbClr val="FFFFFF"/>
                </a:highlight>
              </a:rPr>
              <a:t>Construct the encoder and decoder node at each time step.</a:t>
            </a:r>
            <a:endParaRPr>
              <a:solidFill>
                <a:srgbClr val="000000"/>
              </a:solidFill>
              <a:highlight>
                <a:srgbClr val="FFFFFF"/>
              </a:highlight>
            </a:endParaRPr>
          </a:p>
          <a:p>
            <a:pPr indent="0" lvl="0" marL="0" rtl="0" algn="l">
              <a:spcBef>
                <a:spcPts val="30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729450" y="675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FFFF"/>
                </a:highlight>
                <a:latin typeface="Arial"/>
                <a:ea typeface="Arial"/>
                <a:cs typeface="Arial"/>
                <a:sym typeface="Arial"/>
              </a:rPr>
              <a:t>Result</a:t>
            </a:r>
            <a:r>
              <a:rPr lang="en">
                <a:solidFill>
                  <a:srgbClr val="000000"/>
                </a:solidFill>
                <a:highlight>
                  <a:srgbClr val="FFFFFF"/>
                </a:highlight>
                <a:latin typeface="Arial"/>
                <a:ea typeface="Arial"/>
                <a:cs typeface="Arial"/>
                <a:sym typeface="Arial"/>
              </a:rPr>
              <a:t> </a:t>
            </a:r>
            <a:endParaRPr>
              <a:solidFill>
                <a:srgbClr val="000000"/>
              </a:solidFill>
              <a:highlight>
                <a:srgbClr val="FFFFFF"/>
              </a:highlight>
              <a:latin typeface="Arial"/>
              <a:ea typeface="Arial"/>
              <a:cs typeface="Arial"/>
              <a:sym typeface="Arial"/>
            </a:endParaRPr>
          </a:p>
        </p:txBody>
      </p:sp>
      <p:sp>
        <p:nvSpPr>
          <p:cNvPr id="197" name="Google Shape;197;p28"/>
          <p:cNvSpPr txBox="1"/>
          <p:nvPr>
            <p:ph idx="1" type="body"/>
          </p:nvPr>
        </p:nvSpPr>
        <p:spPr>
          <a:xfrm>
            <a:off x="640000" y="1210875"/>
            <a:ext cx="8010000" cy="358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DRAW can generate realistic looking images. The network was trained by us on MNIST database. However, the research paper also performed training on the following other datasets:	</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SVHN (Street View House Numbers)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CIFAR-10</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The image generated by network are always novel(not simply copies of training examples) and are indistinguishable from real data.</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Iteration 0: Lx=542.97, Lz=46.30</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Iteration 9900: </a:t>
            </a:r>
            <a:r>
              <a:rPr lang="en">
                <a:solidFill>
                  <a:srgbClr val="1A1A1A"/>
                </a:solidFill>
              </a:rPr>
              <a:t>Lx=65.99, Lz=46.08</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914400" rtl="0" algn="l">
              <a:spcBef>
                <a:spcPts val="1600"/>
              </a:spcBef>
              <a:spcAft>
                <a:spcPts val="1600"/>
              </a:spcAft>
              <a:buNone/>
            </a:pPr>
            <a:r>
              <a:t/>
            </a:r>
            <a:endParaRPr>
              <a:solidFill>
                <a:srgbClr val="000000"/>
              </a:solidFill>
            </a:endParaRPr>
          </a:p>
        </p:txBody>
      </p:sp>
      <p:pic>
        <p:nvPicPr>
          <p:cNvPr id="198" name="Google Shape;198;p28"/>
          <p:cNvPicPr preferRelativeResize="0"/>
          <p:nvPr/>
        </p:nvPicPr>
        <p:blipFill>
          <a:blip r:embed="rId3">
            <a:alphaModFix/>
          </a:blip>
          <a:stretch>
            <a:fillRect/>
          </a:stretch>
        </p:blipFill>
        <p:spPr>
          <a:xfrm>
            <a:off x="5641151" y="2735125"/>
            <a:ext cx="3211149" cy="2408375"/>
          </a:xfrm>
          <a:prstGeom prst="rect">
            <a:avLst/>
          </a:prstGeom>
          <a:noFill/>
          <a:ln>
            <a:noFill/>
          </a:ln>
        </p:spPr>
      </p:pic>
      <p:pic>
        <p:nvPicPr>
          <p:cNvPr id="199" name="Google Shape;199;p28"/>
          <p:cNvPicPr preferRelativeResize="0"/>
          <p:nvPr/>
        </p:nvPicPr>
        <p:blipFill>
          <a:blip r:embed="rId4">
            <a:alphaModFix/>
          </a:blip>
          <a:stretch>
            <a:fillRect/>
          </a:stretch>
        </p:blipFill>
        <p:spPr>
          <a:xfrm>
            <a:off x="1143625" y="3057513"/>
            <a:ext cx="3714750" cy="208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29"/>
          <p:cNvPicPr preferRelativeResize="0"/>
          <p:nvPr/>
        </p:nvPicPr>
        <p:blipFill>
          <a:blip r:embed="rId3">
            <a:alphaModFix/>
          </a:blip>
          <a:stretch>
            <a:fillRect/>
          </a:stretch>
        </p:blipFill>
        <p:spPr>
          <a:xfrm>
            <a:off x="212550" y="1265300"/>
            <a:ext cx="4359450" cy="3269588"/>
          </a:xfrm>
          <a:prstGeom prst="rect">
            <a:avLst/>
          </a:prstGeom>
          <a:noFill/>
          <a:ln>
            <a:noFill/>
          </a:ln>
        </p:spPr>
      </p:pic>
      <p:pic>
        <p:nvPicPr>
          <p:cNvPr id="205" name="Google Shape;205;p29"/>
          <p:cNvPicPr preferRelativeResize="0"/>
          <p:nvPr/>
        </p:nvPicPr>
        <p:blipFill>
          <a:blip r:embed="rId4">
            <a:alphaModFix/>
          </a:blip>
          <a:stretch>
            <a:fillRect/>
          </a:stretch>
        </p:blipFill>
        <p:spPr>
          <a:xfrm>
            <a:off x="4739725" y="1265300"/>
            <a:ext cx="4302000" cy="3226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862000" y="19380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THANK YOU!</a:t>
            </a:r>
            <a:endParaRPr sz="3200"/>
          </a:p>
        </p:txBody>
      </p:sp>
      <p:sp>
        <p:nvSpPr>
          <p:cNvPr id="211" name="Google Shape;211;p30"/>
          <p:cNvSpPr txBox="1"/>
          <p:nvPr/>
        </p:nvSpPr>
        <p:spPr>
          <a:xfrm>
            <a:off x="5934625" y="3792425"/>
            <a:ext cx="57753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Parth Misra</a:t>
            </a:r>
            <a:r>
              <a:rPr lang="en">
                <a:latin typeface="Lato"/>
                <a:ea typeface="Lato"/>
                <a:cs typeface="Lato"/>
                <a:sym typeface="Lato"/>
              </a:rPr>
              <a:t> (2016B5A70560P)</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Aaryan Kapoor</a:t>
            </a:r>
            <a:r>
              <a:rPr lang="en">
                <a:latin typeface="Lato"/>
                <a:ea typeface="Lato"/>
                <a:cs typeface="Lato"/>
                <a:sym typeface="Lato"/>
              </a:rPr>
              <a:t> (2016B4A70166P)</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Satyansh Rai </a:t>
            </a:r>
            <a:r>
              <a:rPr lang="en">
                <a:latin typeface="Lato"/>
                <a:ea typeface="Lato"/>
                <a:cs typeface="Lato"/>
                <a:sym typeface="Lato"/>
              </a:rPr>
              <a:t>(2016B4A70632P)</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7650" y="566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4" name="Google Shape;94;p14"/>
          <p:cNvSpPr txBox="1"/>
          <p:nvPr>
            <p:ph idx="1" type="body"/>
          </p:nvPr>
        </p:nvSpPr>
        <p:spPr>
          <a:xfrm>
            <a:off x="729450" y="1413700"/>
            <a:ext cx="7688700" cy="3091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The DRAW Architecture mimics the foveation of the human eye with a sequential framework that allows the iterative construction of complex images.</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highlight>
                  <a:srgbClr val="FFFFFF"/>
                </a:highlight>
              </a:rPr>
              <a:t>The main contribution of the DRAW is that it extends Variational AutoEncoders with</a:t>
            </a:r>
            <a:endParaRPr>
              <a:solidFill>
                <a:srgbClr val="000000"/>
              </a:solidFill>
              <a:highlight>
                <a:srgbClr val="FFFFFF"/>
              </a:highlight>
            </a:endParaRPr>
          </a:p>
          <a:p>
            <a:pPr indent="-311150" lvl="1" marL="914400" rtl="0" algn="l">
              <a:spcBef>
                <a:spcPts val="0"/>
              </a:spcBef>
              <a:spcAft>
                <a:spcPts val="0"/>
              </a:spcAft>
              <a:buClr>
                <a:srgbClr val="000000"/>
              </a:buClr>
              <a:buSzPts val="1300"/>
              <a:buChar char="○"/>
            </a:pPr>
            <a:r>
              <a:rPr b="1" lang="en" sz="1300">
                <a:solidFill>
                  <a:srgbClr val="000000"/>
                </a:solidFill>
                <a:highlight>
                  <a:srgbClr val="FFFFFF"/>
                </a:highlight>
              </a:rPr>
              <a:t>Progressive refinement:</a:t>
            </a:r>
            <a:r>
              <a:rPr lang="en" sz="1300">
                <a:solidFill>
                  <a:srgbClr val="000000"/>
                </a:solidFill>
                <a:highlight>
                  <a:srgbClr val="FFFFFF"/>
                </a:highlight>
              </a:rPr>
              <a:t> </a:t>
            </a:r>
            <a:r>
              <a:rPr lang="en" sz="1150">
                <a:solidFill>
                  <a:srgbClr val="000000"/>
                </a:solidFill>
              </a:rPr>
              <a:t>It represents a natural form of image construction where parts of a scene are created independently from one another and approximate sketches are successively refined (temporal domain).</a:t>
            </a:r>
            <a:endParaRPr sz="1150">
              <a:solidFill>
                <a:srgbClr val="000000"/>
              </a:solidFill>
              <a:highlight>
                <a:srgbClr val="FFFFFF"/>
              </a:highlight>
            </a:endParaRPr>
          </a:p>
          <a:p>
            <a:pPr indent="-311150" lvl="1" marL="914400" rtl="0" algn="l">
              <a:spcBef>
                <a:spcPts val="0"/>
              </a:spcBef>
              <a:spcAft>
                <a:spcPts val="0"/>
              </a:spcAft>
              <a:buClr>
                <a:srgbClr val="000000"/>
              </a:buClr>
              <a:buSzPts val="1300"/>
              <a:buChar char="○"/>
            </a:pPr>
            <a:r>
              <a:rPr b="1" lang="en" sz="1300">
                <a:solidFill>
                  <a:srgbClr val="000000"/>
                </a:solidFill>
                <a:highlight>
                  <a:srgbClr val="FFFFFF"/>
                </a:highlight>
              </a:rPr>
              <a:t>Spatial attention:</a:t>
            </a:r>
            <a:r>
              <a:rPr lang="en" sz="1300">
                <a:solidFill>
                  <a:srgbClr val="000000"/>
                </a:solidFill>
                <a:highlight>
                  <a:srgbClr val="FFFFFF"/>
                </a:highlight>
              </a:rPr>
              <a:t> </a:t>
            </a:r>
            <a:r>
              <a:rPr lang="en" sz="1150">
                <a:solidFill>
                  <a:srgbClr val="000000"/>
                </a:solidFill>
              </a:rPr>
              <a:t>The DRAW network is different from other image construction networks in the sense that instead of generating the image in a single pass, it iteratively constructs scenes through an accumulation of modifications emitted by the decoder, each of which is observed by the encoder    (spatial domain)</a:t>
            </a:r>
            <a:endParaRPr sz="1150">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The core of the network uses a pair of networks - </a:t>
            </a:r>
            <a:endParaRPr>
              <a:solidFill>
                <a:srgbClr val="000000"/>
              </a:solidFill>
            </a:endParaRPr>
          </a:p>
          <a:p>
            <a:pPr indent="-311150" lvl="1" marL="914400" rtl="0" algn="l">
              <a:spcBef>
                <a:spcPts val="0"/>
              </a:spcBef>
              <a:spcAft>
                <a:spcPts val="0"/>
              </a:spcAft>
              <a:buClr>
                <a:srgbClr val="000000"/>
              </a:buClr>
              <a:buSzPts val="1300"/>
              <a:buChar char="○"/>
            </a:pPr>
            <a:r>
              <a:rPr b="1" lang="en" sz="1300">
                <a:solidFill>
                  <a:srgbClr val="000000"/>
                </a:solidFill>
              </a:rPr>
              <a:t>Encoder Network - </a:t>
            </a:r>
            <a:r>
              <a:rPr lang="en" sz="1300">
                <a:solidFill>
                  <a:srgbClr val="000000"/>
                </a:solidFill>
              </a:rPr>
              <a:t>Compresses the real images presented during training.</a:t>
            </a:r>
            <a:endParaRPr sz="1300">
              <a:solidFill>
                <a:srgbClr val="000000"/>
              </a:solidFill>
            </a:endParaRPr>
          </a:p>
          <a:p>
            <a:pPr indent="-311150" lvl="1" marL="914400" rtl="0" algn="l">
              <a:spcBef>
                <a:spcPts val="0"/>
              </a:spcBef>
              <a:spcAft>
                <a:spcPts val="0"/>
              </a:spcAft>
              <a:buClr>
                <a:srgbClr val="000000"/>
              </a:buClr>
              <a:buSzPts val="1300"/>
              <a:buChar char="○"/>
            </a:pPr>
            <a:r>
              <a:rPr b="1" lang="en" sz="1300">
                <a:solidFill>
                  <a:srgbClr val="000000"/>
                </a:solidFill>
              </a:rPr>
              <a:t>Decoder Network - </a:t>
            </a:r>
            <a:r>
              <a:rPr lang="en" sz="1300">
                <a:solidFill>
                  <a:srgbClr val="000000"/>
                </a:solidFill>
              </a:rPr>
              <a:t>Reconstitutes image after receiving codes.	</a:t>
            </a:r>
            <a:endParaRPr sz="13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457200" rtl="0" algn="l">
              <a:spcBef>
                <a:spcPts val="1600"/>
              </a:spcBef>
              <a:spcAft>
                <a:spcPts val="1600"/>
              </a:spcAft>
              <a:buNone/>
            </a:pPr>
            <a:br>
              <a:rPr lang="en">
                <a:solidFill>
                  <a:srgbClr val="000000"/>
                </a:solidFill>
              </a:rPr>
            </a:b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675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FFFF"/>
                </a:highlight>
                <a:latin typeface="Arial"/>
                <a:ea typeface="Arial"/>
                <a:cs typeface="Arial"/>
                <a:sym typeface="Arial"/>
              </a:rPr>
              <a:t>Network Architecture </a:t>
            </a:r>
            <a:endParaRPr>
              <a:solidFill>
                <a:srgbClr val="000000"/>
              </a:solidFill>
              <a:highlight>
                <a:srgbClr val="FFFFFF"/>
              </a:highlight>
              <a:latin typeface="Arial"/>
              <a:ea typeface="Arial"/>
              <a:cs typeface="Arial"/>
              <a:sym typeface="Arial"/>
            </a:endParaRPr>
          </a:p>
        </p:txBody>
      </p:sp>
      <p:sp>
        <p:nvSpPr>
          <p:cNvPr id="100" name="Google Shape;100;p15"/>
          <p:cNvSpPr txBox="1"/>
          <p:nvPr>
            <p:ph idx="1" type="body"/>
          </p:nvPr>
        </p:nvSpPr>
        <p:spPr>
          <a:xfrm>
            <a:off x="1156275" y="47244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The basic architecture of DRAW is </a:t>
            </a:r>
            <a:r>
              <a:rPr b="1" i="1" lang="en">
                <a:solidFill>
                  <a:srgbClr val="000000"/>
                </a:solidFill>
              </a:rPr>
              <a:t>Variational Auto-encoders</a:t>
            </a:r>
            <a:r>
              <a:rPr lang="en">
                <a:solidFill>
                  <a:srgbClr val="000000"/>
                </a:solidFill>
              </a:rPr>
              <a:t>, consisting of an encoder and a decoder.</a:t>
            </a:r>
            <a:endParaRPr>
              <a:solidFill>
                <a:srgbClr val="000000"/>
              </a:solidFill>
            </a:endParaRPr>
          </a:p>
        </p:txBody>
      </p:sp>
      <p:pic>
        <p:nvPicPr>
          <p:cNvPr id="101" name="Google Shape;101;p15"/>
          <p:cNvPicPr preferRelativeResize="0"/>
          <p:nvPr/>
        </p:nvPicPr>
        <p:blipFill>
          <a:blip r:embed="rId3">
            <a:alphaModFix/>
          </a:blip>
          <a:stretch>
            <a:fillRect/>
          </a:stretch>
        </p:blipFill>
        <p:spPr>
          <a:xfrm>
            <a:off x="2027025" y="1471175"/>
            <a:ext cx="5696725" cy="3101450"/>
          </a:xfrm>
          <a:prstGeom prst="rect">
            <a:avLst/>
          </a:prstGeom>
          <a:noFill/>
          <a:ln cap="flat" cmpd="sng" w="9525">
            <a:solidFill>
              <a:srgbClr val="000000"/>
            </a:solidFill>
            <a:prstDash val="solid"/>
            <a:round/>
            <a:headEnd len="sm" w="sm" type="none"/>
            <a:tailEnd len="sm" w="sm" type="none"/>
          </a:ln>
        </p:spPr>
      </p:pic>
      <p:pic>
        <p:nvPicPr>
          <p:cNvPr id="102" name="Google Shape;102;p15"/>
          <p:cNvPicPr preferRelativeResize="0"/>
          <p:nvPr/>
        </p:nvPicPr>
        <p:blipFill>
          <a:blip r:embed="rId4">
            <a:alphaModFix/>
          </a:blip>
          <a:stretch>
            <a:fillRect/>
          </a:stretch>
        </p:blipFill>
        <p:spPr>
          <a:xfrm>
            <a:off x="2027025" y="1343413"/>
            <a:ext cx="5696724" cy="33569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675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FFFF"/>
                </a:highlight>
                <a:latin typeface="Arial"/>
                <a:ea typeface="Arial"/>
                <a:cs typeface="Arial"/>
                <a:sym typeface="Arial"/>
              </a:rPr>
              <a:t>Network Architecture </a:t>
            </a:r>
            <a:endParaRPr>
              <a:solidFill>
                <a:srgbClr val="000000"/>
              </a:solidFill>
              <a:highlight>
                <a:srgbClr val="FFFFFF"/>
              </a:highlight>
              <a:latin typeface="Arial"/>
              <a:ea typeface="Arial"/>
              <a:cs typeface="Arial"/>
              <a:sym typeface="Arial"/>
            </a:endParaRPr>
          </a:p>
        </p:txBody>
      </p:sp>
      <p:sp>
        <p:nvSpPr>
          <p:cNvPr id="108" name="Google Shape;108;p16"/>
          <p:cNvSpPr txBox="1"/>
          <p:nvPr>
            <p:ph idx="1" type="body"/>
          </p:nvPr>
        </p:nvSpPr>
        <p:spPr>
          <a:xfrm>
            <a:off x="640000" y="1441200"/>
            <a:ext cx="7688700" cy="358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The basic architecture of DRAW is </a:t>
            </a:r>
            <a:r>
              <a:rPr b="1" i="1" lang="en">
                <a:solidFill>
                  <a:srgbClr val="000000"/>
                </a:solidFill>
              </a:rPr>
              <a:t>Variational Auto-encoders</a:t>
            </a:r>
            <a:r>
              <a:rPr lang="en">
                <a:solidFill>
                  <a:srgbClr val="000000"/>
                </a:solidFill>
              </a:rPr>
              <a:t>, consisting of an encoder and a decoder.</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DRAW has recurrent networks(</a:t>
            </a:r>
            <a:r>
              <a:rPr b="1" lang="en">
                <a:solidFill>
                  <a:srgbClr val="000000"/>
                </a:solidFill>
              </a:rPr>
              <a:t>Long Short-Term Memory Architecture </a:t>
            </a:r>
            <a:r>
              <a:rPr lang="en">
                <a:solidFill>
                  <a:srgbClr val="000000"/>
                </a:solidFill>
              </a:rPr>
              <a:t>with h=256 for MNIST dataset</a:t>
            </a:r>
            <a:r>
              <a:rPr lang="en">
                <a:solidFill>
                  <a:srgbClr val="000000"/>
                </a:solidFill>
              </a:rPr>
              <a:t>) in encoder and decoder for handling long-range dependencies in real sequential data..</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A</a:t>
            </a:r>
            <a:r>
              <a:rPr b="1" lang="en">
                <a:solidFill>
                  <a:srgbClr val="000000"/>
                </a:solidFill>
              </a:rPr>
              <a:t> dynamically updated Attention Mechanism </a:t>
            </a:r>
            <a:r>
              <a:rPr lang="en">
                <a:solidFill>
                  <a:srgbClr val="000000"/>
                </a:solidFill>
              </a:rPr>
              <a:t>is used for reading as well as writing. The attention model in DRAW  is fully differentiable, making it possible to train with standard backpropagation(We have used  </a:t>
            </a:r>
            <a:r>
              <a:rPr i="1" lang="en">
                <a:solidFill>
                  <a:srgbClr val="000000"/>
                </a:solidFill>
              </a:rPr>
              <a:t>Mini-batch Gradient Descent</a:t>
            </a:r>
            <a:r>
              <a:rPr lang="en">
                <a:solidFill>
                  <a:srgbClr val="000000"/>
                </a:solidFill>
              </a:rPr>
              <a:t>(size=100) for back propagation here).</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At each time-step t, the encoder receives input from both the image x  and from the previous decoder hidden vector h</a:t>
            </a:r>
            <a:r>
              <a:rPr baseline="-25000" lang="en">
                <a:solidFill>
                  <a:srgbClr val="000000"/>
                </a:solidFill>
              </a:rPr>
              <a:t>dec</a:t>
            </a:r>
            <a:r>
              <a:rPr lang="en">
                <a:solidFill>
                  <a:srgbClr val="000000"/>
                </a:solidFill>
              </a:rPr>
              <a:t>. The output h</a:t>
            </a:r>
            <a:r>
              <a:rPr baseline="-25000" lang="en">
                <a:solidFill>
                  <a:srgbClr val="000000"/>
                </a:solidFill>
              </a:rPr>
              <a:t>t</a:t>
            </a:r>
            <a:r>
              <a:rPr baseline="30000" lang="en">
                <a:solidFill>
                  <a:srgbClr val="000000"/>
                </a:solidFill>
              </a:rPr>
              <a:t>enc </a:t>
            </a:r>
            <a:r>
              <a:rPr lang="en">
                <a:solidFill>
                  <a:srgbClr val="000000"/>
                </a:solidFill>
              </a:rPr>
              <a:t> of the encoder is used to parametrize a latent distribution (diagonal Gaussian distribution Q(Z</a:t>
            </a:r>
            <a:r>
              <a:rPr baseline="-25000" lang="en">
                <a:solidFill>
                  <a:srgbClr val="000000"/>
                </a:solidFill>
              </a:rPr>
              <a:t>t</a:t>
            </a:r>
            <a:r>
              <a:rPr lang="en">
                <a:solidFill>
                  <a:srgbClr val="000000"/>
                </a:solidFill>
              </a:rPr>
              <a:t>|h</a:t>
            </a:r>
            <a:r>
              <a:rPr baseline="-25000" lang="en">
                <a:solidFill>
                  <a:srgbClr val="000000"/>
                </a:solidFill>
              </a:rPr>
              <a:t>t</a:t>
            </a:r>
            <a:r>
              <a:rPr baseline="30000" lang="en">
                <a:solidFill>
                  <a:srgbClr val="000000"/>
                </a:solidFill>
              </a:rPr>
              <a:t>enc</a:t>
            </a:r>
            <a:r>
              <a:rPr lang="en">
                <a:solidFill>
                  <a:srgbClr val="000000"/>
                </a:solidFill>
              </a:rPr>
              <a:t>)) over the latent vector z</a:t>
            </a:r>
            <a:r>
              <a:rPr baseline="-25000" lang="en">
                <a:solidFill>
                  <a:srgbClr val="000000"/>
                </a:solidFill>
              </a:rPr>
              <a:t>t</a:t>
            </a:r>
            <a:r>
              <a:rPr lang="en">
                <a:solidFill>
                  <a:srgbClr val="000000"/>
                </a:solidFill>
              </a:rPr>
              <a:t>. </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At each time-step, a sample z</a:t>
            </a:r>
            <a:r>
              <a:rPr baseline="-25000" lang="en">
                <a:solidFill>
                  <a:srgbClr val="000000"/>
                </a:solidFill>
              </a:rPr>
              <a:t>t</a:t>
            </a:r>
            <a:r>
              <a:rPr lang="en">
                <a:solidFill>
                  <a:srgbClr val="000000"/>
                </a:solidFill>
              </a:rPr>
              <a:t> ~ Q(Z</a:t>
            </a:r>
            <a:r>
              <a:rPr baseline="-25000" lang="en">
                <a:solidFill>
                  <a:srgbClr val="000000"/>
                </a:solidFill>
              </a:rPr>
              <a:t>t</a:t>
            </a:r>
            <a:r>
              <a:rPr lang="en">
                <a:solidFill>
                  <a:srgbClr val="000000"/>
                </a:solidFill>
              </a:rPr>
              <a:t>|h</a:t>
            </a:r>
            <a:r>
              <a:rPr baseline="-25000" lang="en">
                <a:solidFill>
                  <a:srgbClr val="000000"/>
                </a:solidFill>
              </a:rPr>
              <a:t>t</a:t>
            </a:r>
            <a:r>
              <a:rPr baseline="30000" lang="en">
                <a:solidFill>
                  <a:srgbClr val="000000"/>
                </a:solidFill>
              </a:rPr>
              <a:t>enc</a:t>
            </a:r>
            <a:r>
              <a:rPr lang="en">
                <a:solidFill>
                  <a:srgbClr val="000000"/>
                </a:solidFill>
              </a:rPr>
              <a:t>) drawn from the latent distribution is passed as input to the decoder. The output h</a:t>
            </a:r>
            <a:r>
              <a:rPr baseline="-25000" lang="en">
                <a:solidFill>
                  <a:srgbClr val="000000"/>
                </a:solidFill>
              </a:rPr>
              <a:t>t</a:t>
            </a:r>
            <a:r>
              <a:rPr baseline="30000" lang="en">
                <a:solidFill>
                  <a:srgbClr val="000000"/>
                </a:solidFill>
              </a:rPr>
              <a:t>dec</a:t>
            </a:r>
            <a:r>
              <a:rPr lang="en">
                <a:solidFill>
                  <a:srgbClr val="000000"/>
                </a:solidFill>
              </a:rPr>
              <a:t> of the decoder is added to a cumulative canvas matrix c</a:t>
            </a:r>
            <a:r>
              <a:rPr baseline="-25000" lang="en">
                <a:solidFill>
                  <a:srgbClr val="000000"/>
                </a:solidFill>
              </a:rPr>
              <a:t>t</a:t>
            </a:r>
            <a:r>
              <a:rPr lang="en">
                <a:solidFill>
                  <a:srgbClr val="000000"/>
                </a:solidFill>
              </a:rPr>
              <a:t>, which is ultimately used to reconstruct the image.</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Architecture</a:t>
            </a:r>
            <a:endParaRPr/>
          </a:p>
        </p:txBody>
      </p:sp>
      <p:sp>
        <p:nvSpPr>
          <p:cNvPr id="114" name="Google Shape;114;p17"/>
          <p:cNvSpPr txBox="1"/>
          <p:nvPr>
            <p:ph idx="1" type="body"/>
          </p:nvPr>
        </p:nvSpPr>
        <p:spPr>
          <a:xfrm>
            <a:off x="729450" y="1273350"/>
            <a:ext cx="7688700" cy="30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image x presented to the network, c</a:t>
            </a:r>
            <a:r>
              <a:rPr baseline="-25000" lang="en"/>
              <a:t>0</a:t>
            </a:r>
            <a:r>
              <a:rPr lang="en"/>
              <a:t>, h</a:t>
            </a:r>
            <a:r>
              <a:rPr baseline="30000" lang="en"/>
              <a:t>enc</a:t>
            </a:r>
            <a:r>
              <a:rPr baseline="-25000" lang="en"/>
              <a:t>0</a:t>
            </a:r>
            <a:r>
              <a:rPr lang="en"/>
              <a:t> , h</a:t>
            </a:r>
            <a:r>
              <a:rPr baseline="30000" lang="en"/>
              <a:t>dec</a:t>
            </a:r>
            <a:r>
              <a:rPr baseline="-25000" lang="en"/>
              <a:t>0</a:t>
            </a:r>
            <a:r>
              <a:rPr lang="en"/>
              <a:t> are initialised to learned biases, and the DRAW network iteratively computes the following equations for t = 1 . . . , 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spcBef>
                <a:spcPts val="0"/>
              </a:spcBef>
              <a:spcAft>
                <a:spcPts val="1600"/>
              </a:spcAft>
              <a:buNone/>
            </a:pPr>
            <a:r>
              <a:rPr lang="en"/>
              <a:t>where xˆt is the error image, [v, w] is the concatenation of vectors v and w into a single vector, and σ denotes the logistic sigmoid function: σ(x) = 1/ (1+exp(−x))</a:t>
            </a:r>
            <a:endParaRPr/>
          </a:p>
        </p:txBody>
      </p:sp>
      <p:pic>
        <p:nvPicPr>
          <p:cNvPr id="115" name="Google Shape;115;p17"/>
          <p:cNvPicPr preferRelativeResize="0"/>
          <p:nvPr/>
        </p:nvPicPr>
        <p:blipFill>
          <a:blip r:embed="rId4">
            <a:alphaModFix/>
          </a:blip>
          <a:stretch>
            <a:fillRect/>
          </a:stretch>
        </p:blipFill>
        <p:spPr>
          <a:xfrm>
            <a:off x="3238500" y="1910088"/>
            <a:ext cx="2667000" cy="1647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566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a:t>
            </a:r>
            <a:endParaRPr/>
          </a:p>
        </p:txBody>
      </p:sp>
      <p:pic>
        <p:nvPicPr>
          <p:cNvPr id="121" name="Google Shape;121;p18"/>
          <p:cNvPicPr preferRelativeResize="0"/>
          <p:nvPr/>
        </p:nvPicPr>
        <p:blipFill>
          <a:blip r:embed="rId3">
            <a:alphaModFix/>
          </a:blip>
          <a:stretch>
            <a:fillRect/>
          </a:stretch>
        </p:blipFill>
        <p:spPr>
          <a:xfrm>
            <a:off x="3810000" y="1869925"/>
            <a:ext cx="1524000" cy="361950"/>
          </a:xfrm>
          <a:prstGeom prst="rect">
            <a:avLst/>
          </a:prstGeom>
          <a:noFill/>
          <a:ln>
            <a:noFill/>
          </a:ln>
        </p:spPr>
      </p:pic>
      <p:sp>
        <p:nvSpPr>
          <p:cNvPr id="122" name="Google Shape;122;p18"/>
          <p:cNvSpPr txBox="1"/>
          <p:nvPr>
            <p:ph idx="1" type="body"/>
          </p:nvPr>
        </p:nvSpPr>
        <p:spPr>
          <a:xfrm>
            <a:off x="803850" y="1441200"/>
            <a:ext cx="7908900" cy="3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We shall discuss two loss functions:</a:t>
            </a:r>
            <a:endParaRPr sz="1200">
              <a:solidFill>
                <a:srgbClr val="000000"/>
              </a:solidFill>
            </a:endParaRPr>
          </a:p>
          <a:p>
            <a:pPr indent="-304800" lvl="0" marL="457200" rtl="0" algn="l">
              <a:spcBef>
                <a:spcPts val="1600"/>
              </a:spcBef>
              <a:spcAft>
                <a:spcPts val="0"/>
              </a:spcAft>
              <a:buClr>
                <a:srgbClr val="000000"/>
              </a:buClr>
              <a:buSzPts val="1200"/>
              <a:buChar char="●"/>
            </a:pPr>
            <a:r>
              <a:rPr lang="en" sz="1200">
                <a:solidFill>
                  <a:srgbClr val="000000"/>
                </a:solidFill>
                <a:highlight>
                  <a:srgbClr val="FFFFFF"/>
                </a:highlight>
              </a:rPr>
              <a:t>Reconstruction loss L</a:t>
            </a:r>
            <a:r>
              <a:rPr baseline="30000" lang="en" sz="1200">
                <a:solidFill>
                  <a:srgbClr val="000000"/>
                </a:solidFill>
                <a:highlight>
                  <a:srgbClr val="FFFFFF"/>
                </a:highlight>
              </a:rPr>
              <a:t>x</a:t>
            </a:r>
            <a:r>
              <a:rPr lang="en" sz="1200">
                <a:solidFill>
                  <a:srgbClr val="000000"/>
                </a:solidFill>
                <a:highlight>
                  <a:srgbClr val="FFFFFF"/>
                </a:highlight>
              </a:rPr>
              <a:t>, </a:t>
            </a:r>
            <a:endParaRPr sz="1200">
              <a:solidFill>
                <a:srgbClr val="000000"/>
              </a:solidFill>
              <a:highlight>
                <a:srgbClr val="FFFFFF"/>
              </a:highlight>
            </a:endParaRPr>
          </a:p>
          <a:p>
            <a:pPr indent="0" lvl="0" marL="914400" rtl="0" algn="l">
              <a:lnSpc>
                <a:spcPct val="100000"/>
              </a:lnSpc>
              <a:spcBef>
                <a:spcPts val="1600"/>
              </a:spcBef>
              <a:spcAft>
                <a:spcPts val="0"/>
              </a:spcAft>
              <a:buNone/>
            </a:pPr>
            <a:r>
              <a:rPr lang="en" sz="1200">
                <a:solidFill>
                  <a:srgbClr val="000000"/>
                </a:solidFill>
                <a:highlight>
                  <a:srgbClr val="FFFFFF"/>
                </a:highlight>
              </a:rPr>
              <a:t>Where, c</a:t>
            </a:r>
            <a:r>
              <a:rPr baseline="-25000" lang="en" sz="1200">
                <a:solidFill>
                  <a:srgbClr val="000000"/>
                </a:solidFill>
                <a:highlight>
                  <a:srgbClr val="FFFFFF"/>
                </a:highlight>
              </a:rPr>
              <a:t>T</a:t>
            </a:r>
            <a:r>
              <a:rPr lang="en" sz="1200">
                <a:solidFill>
                  <a:srgbClr val="000000"/>
                </a:solidFill>
                <a:highlight>
                  <a:srgbClr val="FFFFFF"/>
                </a:highlight>
              </a:rPr>
              <a:t> is the canvas matrix at time T, </a:t>
            </a:r>
            <a:endParaRPr sz="1200">
              <a:solidFill>
                <a:srgbClr val="000000"/>
              </a:solidFill>
              <a:highlight>
                <a:srgbClr val="FFFFFF"/>
              </a:highlight>
            </a:endParaRPr>
          </a:p>
          <a:p>
            <a:pPr indent="0" lvl="0" marL="914400" rtl="0" algn="l">
              <a:lnSpc>
                <a:spcPct val="75000"/>
              </a:lnSpc>
              <a:spcBef>
                <a:spcPts val="0"/>
              </a:spcBef>
              <a:spcAft>
                <a:spcPts val="0"/>
              </a:spcAft>
              <a:buNone/>
            </a:pPr>
            <a:r>
              <a:rPr lang="en" sz="1200">
                <a:solidFill>
                  <a:srgbClr val="000000"/>
                </a:solidFill>
                <a:highlight>
                  <a:srgbClr val="FFFFFF"/>
                </a:highlight>
              </a:rPr>
              <a:t>D refers to the distribution model considered for input data (eg- If the input is binary, the natural choice for </a:t>
            </a:r>
            <a:r>
              <a:rPr i="1" lang="en" sz="1200">
                <a:solidFill>
                  <a:srgbClr val="000000"/>
                </a:solidFill>
                <a:highlight>
                  <a:srgbClr val="FFFFFF"/>
                </a:highlight>
              </a:rPr>
              <a:t>D</a:t>
            </a:r>
            <a:r>
              <a:rPr lang="en" sz="1200">
                <a:solidFill>
                  <a:srgbClr val="000000"/>
                </a:solidFill>
                <a:highlight>
                  <a:srgbClr val="FFFFFF"/>
                </a:highlight>
              </a:rPr>
              <a:t> is a Bernoulli distribution)		</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Latent Loss L</a:t>
            </a:r>
            <a:r>
              <a:rPr baseline="30000" lang="en" sz="1200">
                <a:solidFill>
                  <a:srgbClr val="000000"/>
                </a:solidFill>
                <a:highlight>
                  <a:srgbClr val="FFFFFF"/>
                </a:highlight>
              </a:rPr>
              <a:t>z</a:t>
            </a:r>
            <a:r>
              <a:rPr lang="en" sz="1200">
                <a:solidFill>
                  <a:srgbClr val="000000"/>
                </a:solidFill>
                <a:highlight>
                  <a:srgbClr val="FFFFFF"/>
                </a:highlight>
              </a:rPr>
              <a:t>: the summed Kullback-Leibler divergence of some latent prior P(Z</a:t>
            </a:r>
            <a:r>
              <a:rPr baseline="-25000" lang="en" sz="1200">
                <a:solidFill>
                  <a:srgbClr val="000000"/>
                </a:solidFill>
                <a:highlight>
                  <a:srgbClr val="FFFFFF"/>
                </a:highlight>
              </a:rPr>
              <a:t>t</a:t>
            </a:r>
            <a:r>
              <a:rPr lang="en" sz="1200">
                <a:solidFill>
                  <a:srgbClr val="000000"/>
                </a:solidFill>
                <a:highlight>
                  <a:srgbClr val="FFFFFF"/>
                </a:highlight>
              </a:rPr>
              <a:t>) from Q(Zt|h</a:t>
            </a:r>
            <a:r>
              <a:rPr baseline="30000" lang="en" sz="1200">
                <a:solidFill>
                  <a:srgbClr val="000000"/>
                </a:solidFill>
                <a:highlight>
                  <a:srgbClr val="FFFFFF"/>
                </a:highlight>
              </a:rPr>
              <a:t>enc </a:t>
            </a:r>
            <a:r>
              <a:rPr lang="en" sz="1200">
                <a:solidFill>
                  <a:srgbClr val="000000"/>
                </a:solidFill>
                <a:highlight>
                  <a:srgbClr val="FFFFFF"/>
                </a:highlight>
              </a:rPr>
              <a:t>t ),</a:t>
            </a:r>
            <a:endParaRPr sz="1200">
              <a:solidFill>
                <a:srgbClr val="000000"/>
              </a:solidFill>
              <a:highlight>
                <a:srgbClr val="FFFFFF"/>
              </a:highlight>
            </a:endParaRPr>
          </a:p>
          <a:p>
            <a:pPr indent="0" lvl="0" marL="0" rtl="0" algn="l">
              <a:spcBef>
                <a:spcPts val="1600"/>
              </a:spcBef>
              <a:spcAft>
                <a:spcPts val="0"/>
              </a:spcAft>
              <a:buNone/>
            </a:pPr>
            <a:r>
              <a:t/>
            </a:r>
            <a:endParaRPr sz="1200">
              <a:solidFill>
                <a:srgbClr val="000000"/>
              </a:solidFill>
              <a:highlight>
                <a:srgbClr val="FFFFFF"/>
              </a:highlight>
            </a:endParaRPr>
          </a:p>
          <a:p>
            <a:pPr indent="0" lvl="0" marL="914400" rtl="0" algn="l">
              <a:lnSpc>
                <a:spcPct val="100000"/>
              </a:lnSpc>
              <a:spcBef>
                <a:spcPts val="0"/>
              </a:spcBef>
              <a:spcAft>
                <a:spcPts val="0"/>
              </a:spcAft>
              <a:buNone/>
            </a:pPr>
            <a:r>
              <a:rPr lang="en" sz="1200">
                <a:solidFill>
                  <a:srgbClr val="000000"/>
                </a:solidFill>
                <a:highlight>
                  <a:srgbClr val="FFFFFF"/>
                </a:highlight>
              </a:rPr>
              <a:t>a simple choice for </a:t>
            </a:r>
            <a:r>
              <a:rPr i="1" lang="en" sz="1200">
                <a:solidFill>
                  <a:srgbClr val="000000"/>
                </a:solidFill>
                <a:highlight>
                  <a:srgbClr val="FFFFFF"/>
                </a:highlight>
              </a:rPr>
              <a:t>P(</a:t>
            </a:r>
            <a:r>
              <a:rPr lang="en" sz="1200">
                <a:solidFill>
                  <a:srgbClr val="000000"/>
                </a:solidFill>
                <a:highlight>
                  <a:srgbClr val="FFFFFF"/>
                </a:highlight>
              </a:rPr>
              <a:t>Zt</a:t>
            </a:r>
            <a:r>
              <a:rPr i="1" lang="en" sz="1200">
                <a:solidFill>
                  <a:srgbClr val="000000"/>
                </a:solidFill>
                <a:highlight>
                  <a:srgbClr val="FFFFFF"/>
                </a:highlight>
              </a:rPr>
              <a:t>)</a:t>
            </a:r>
            <a:r>
              <a:rPr lang="en" sz="1200">
                <a:solidFill>
                  <a:srgbClr val="000000"/>
                </a:solidFill>
                <a:highlight>
                  <a:srgbClr val="FFFFFF"/>
                </a:highlight>
              </a:rPr>
              <a:t> </a:t>
            </a:r>
            <a:r>
              <a:rPr lang="en" sz="1200">
                <a:solidFill>
                  <a:srgbClr val="000000"/>
                </a:solidFill>
                <a:highlight>
                  <a:srgbClr val="FFFFFF"/>
                </a:highlight>
              </a:rPr>
              <a:t>is a standard Gaussian with mean zero and standard deviation one, in </a:t>
            </a:r>
            <a:endParaRPr sz="1200">
              <a:solidFill>
                <a:srgbClr val="000000"/>
              </a:solidFill>
              <a:highlight>
                <a:srgbClr val="FFFFFF"/>
              </a:highlight>
            </a:endParaRPr>
          </a:p>
          <a:p>
            <a:pPr indent="0" lvl="0" marL="914400" rtl="0" algn="l">
              <a:lnSpc>
                <a:spcPct val="100000"/>
              </a:lnSpc>
              <a:spcBef>
                <a:spcPts val="0"/>
              </a:spcBef>
              <a:spcAft>
                <a:spcPts val="0"/>
              </a:spcAft>
              <a:buNone/>
            </a:pPr>
            <a:r>
              <a:rPr lang="en" sz="1200">
                <a:solidFill>
                  <a:srgbClr val="000000"/>
                </a:solidFill>
                <a:highlight>
                  <a:srgbClr val="FFFFFF"/>
                </a:highlight>
              </a:rPr>
              <a:t>which case the equation becomes</a:t>
            </a:r>
            <a:endParaRPr sz="1200">
              <a:solidFill>
                <a:srgbClr val="000000"/>
              </a:solidFill>
              <a:highlight>
                <a:srgbClr val="FFFFFF"/>
              </a:highlight>
            </a:endParaRPr>
          </a:p>
          <a:p>
            <a:pPr indent="0" lvl="0" marL="914400" rtl="0" algn="l">
              <a:lnSpc>
                <a:spcPct val="100000"/>
              </a:lnSpc>
              <a:spcBef>
                <a:spcPts val="0"/>
              </a:spcBef>
              <a:spcAft>
                <a:spcPts val="0"/>
              </a:spcAft>
              <a:buNone/>
            </a:pPr>
            <a:r>
              <a:t/>
            </a:r>
            <a:endParaRPr sz="1200">
              <a:solidFill>
                <a:srgbClr val="000000"/>
              </a:solidFill>
              <a:highlight>
                <a:srgbClr val="FFFFFF"/>
              </a:highlight>
            </a:endParaRPr>
          </a:p>
          <a:p>
            <a:pPr indent="0" lvl="0" marL="914400" rtl="0" algn="l">
              <a:lnSpc>
                <a:spcPct val="100000"/>
              </a:lnSpc>
              <a:spcBef>
                <a:spcPts val="0"/>
              </a:spcBef>
              <a:spcAft>
                <a:spcPts val="0"/>
              </a:spcAft>
              <a:buNone/>
            </a:pPr>
            <a:r>
              <a:rPr lang="en" sz="1200">
                <a:solidFill>
                  <a:srgbClr val="000000"/>
                </a:solidFill>
                <a:highlight>
                  <a:srgbClr val="FFFFFF"/>
                </a:highlight>
              </a:rPr>
              <a:t>a</a:t>
            </a:r>
            <a:r>
              <a:rPr lang="en" sz="1200">
                <a:solidFill>
                  <a:srgbClr val="000000"/>
                </a:solidFill>
                <a:highlight>
                  <a:srgbClr val="FFFFFF"/>
                </a:highlight>
              </a:rPr>
              <a:t>ssuming latent distribution is a diagonal Gaussian with μ</a:t>
            </a:r>
            <a:r>
              <a:rPr baseline="-25000" lang="en" sz="1200">
                <a:solidFill>
                  <a:srgbClr val="000000"/>
                </a:solidFill>
                <a:highlight>
                  <a:srgbClr val="FFFFFF"/>
                </a:highlight>
              </a:rPr>
              <a:t>t</a:t>
            </a:r>
            <a:r>
              <a:rPr lang="en" sz="1200">
                <a:solidFill>
                  <a:srgbClr val="000000"/>
                </a:solidFill>
                <a:highlight>
                  <a:srgbClr val="FFFFFF"/>
                </a:highlight>
              </a:rPr>
              <a:t>, σ</a:t>
            </a:r>
            <a:r>
              <a:rPr baseline="-25000" lang="en" sz="1200">
                <a:solidFill>
                  <a:srgbClr val="000000"/>
                </a:solidFill>
                <a:highlight>
                  <a:srgbClr val="FFFFFF"/>
                </a:highlight>
              </a:rPr>
              <a:t>t</a:t>
            </a:r>
            <a:r>
              <a:rPr lang="en" sz="1200">
                <a:solidFill>
                  <a:srgbClr val="000000"/>
                </a:solidFill>
                <a:highlight>
                  <a:srgbClr val="FFFFFF"/>
                </a:highlight>
              </a:rPr>
              <a:t> where</a:t>
            </a:r>
            <a:endParaRPr sz="1200">
              <a:solidFill>
                <a:srgbClr val="000000"/>
              </a:solidFill>
              <a:highlight>
                <a:srgbClr val="FFFFFF"/>
              </a:highlight>
            </a:endParaRPr>
          </a:p>
          <a:p>
            <a:pPr indent="0" lvl="0" marL="914400" rtl="0" algn="l">
              <a:lnSpc>
                <a:spcPct val="100000"/>
              </a:lnSpc>
              <a:spcBef>
                <a:spcPts val="0"/>
              </a:spcBef>
              <a:spcAft>
                <a:spcPts val="0"/>
              </a:spcAft>
              <a:buNone/>
            </a:pPr>
            <a:r>
              <a:t/>
            </a:r>
            <a:endParaRPr sz="1200">
              <a:solidFill>
                <a:srgbClr val="000000"/>
              </a:solidFill>
              <a:highlight>
                <a:srgbClr val="FFFFFF"/>
              </a:highlight>
            </a:endParaRPr>
          </a:p>
          <a:p>
            <a:pPr indent="0" lvl="0" marL="0" rtl="0" algn="l">
              <a:lnSpc>
                <a:spcPct val="100000"/>
              </a:lnSpc>
              <a:spcBef>
                <a:spcPts val="0"/>
              </a:spcBef>
              <a:spcAft>
                <a:spcPts val="0"/>
              </a:spcAft>
              <a:buNone/>
            </a:pPr>
            <a:r>
              <a:t/>
            </a:r>
            <a:endParaRPr sz="1200">
              <a:solidFill>
                <a:srgbClr val="000000"/>
              </a:solidFill>
              <a:highlight>
                <a:srgbClr val="FFFFFF"/>
              </a:highlight>
            </a:endParaRPr>
          </a:p>
          <a:p>
            <a:pPr indent="0" lvl="0" marL="0" rtl="0" algn="l">
              <a:lnSpc>
                <a:spcPct val="100000"/>
              </a:lnSpc>
              <a:spcBef>
                <a:spcPts val="0"/>
              </a:spcBef>
              <a:spcAft>
                <a:spcPts val="0"/>
              </a:spcAft>
              <a:buNone/>
            </a:pPr>
            <a:r>
              <a:rPr lang="en" sz="1200">
                <a:solidFill>
                  <a:srgbClr val="000000"/>
                </a:solidFill>
                <a:highlight>
                  <a:srgbClr val="FFFFFF"/>
                </a:highlight>
              </a:rPr>
              <a:t>The total loss function is the summation of these two loss functions</a:t>
            </a:r>
            <a:endParaRPr sz="1200">
              <a:solidFill>
                <a:srgbClr val="000000"/>
              </a:solidFill>
              <a:highlight>
                <a:srgbClr val="FFFFFF"/>
              </a:highlight>
            </a:endParaRPr>
          </a:p>
          <a:p>
            <a:pPr indent="0" lvl="0" marL="0" rtl="0" algn="l">
              <a:lnSpc>
                <a:spcPct val="100000"/>
              </a:lnSpc>
              <a:spcBef>
                <a:spcPts val="0"/>
              </a:spcBef>
              <a:spcAft>
                <a:spcPts val="0"/>
              </a:spcAft>
              <a:buNone/>
            </a:pPr>
            <a:r>
              <a:rPr lang="en" sz="1200">
                <a:solidFill>
                  <a:srgbClr val="000000"/>
                </a:solidFill>
                <a:highlight>
                  <a:srgbClr val="FFFFFF"/>
                </a:highlight>
              </a:rPr>
              <a:t>The model implements </a:t>
            </a:r>
            <a:r>
              <a:rPr b="1" lang="en" sz="1200">
                <a:solidFill>
                  <a:srgbClr val="000000"/>
                </a:solidFill>
                <a:highlight>
                  <a:srgbClr val="FFFFFF"/>
                </a:highlight>
              </a:rPr>
              <a:t>Adam Optimisation method </a:t>
            </a:r>
            <a:r>
              <a:rPr lang="en" sz="1200">
                <a:solidFill>
                  <a:srgbClr val="000000"/>
                </a:solidFill>
                <a:highlight>
                  <a:srgbClr val="FFFFFF"/>
                </a:highlight>
              </a:rPr>
              <a:t>to minimize this loss. </a:t>
            </a:r>
            <a:endParaRPr sz="1200">
              <a:solidFill>
                <a:srgbClr val="000000"/>
              </a:solidFill>
              <a:highlight>
                <a:srgbClr val="FFFFFF"/>
              </a:highlight>
            </a:endParaRPr>
          </a:p>
          <a:p>
            <a:pPr indent="0" lvl="0" marL="0" rtl="0" algn="l">
              <a:lnSpc>
                <a:spcPct val="100000"/>
              </a:lnSpc>
              <a:spcBef>
                <a:spcPts val="0"/>
              </a:spcBef>
              <a:spcAft>
                <a:spcPts val="0"/>
              </a:spcAft>
              <a:buNone/>
            </a:pPr>
            <a:r>
              <a:t/>
            </a:r>
            <a:endParaRPr sz="1200">
              <a:solidFill>
                <a:srgbClr val="000000"/>
              </a:solidFill>
              <a:highlight>
                <a:srgbClr val="FFFFFF"/>
              </a:highlight>
            </a:endParaRPr>
          </a:p>
        </p:txBody>
      </p:sp>
      <p:pic>
        <p:nvPicPr>
          <p:cNvPr id="123" name="Google Shape;123;p18"/>
          <p:cNvPicPr preferRelativeResize="0"/>
          <p:nvPr/>
        </p:nvPicPr>
        <p:blipFill>
          <a:blip r:embed="rId4">
            <a:alphaModFix/>
          </a:blip>
          <a:stretch>
            <a:fillRect/>
          </a:stretch>
        </p:blipFill>
        <p:spPr>
          <a:xfrm>
            <a:off x="3762963" y="3004288"/>
            <a:ext cx="1990678" cy="458788"/>
          </a:xfrm>
          <a:prstGeom prst="rect">
            <a:avLst/>
          </a:prstGeom>
          <a:noFill/>
          <a:ln>
            <a:noFill/>
          </a:ln>
        </p:spPr>
      </p:pic>
      <p:pic>
        <p:nvPicPr>
          <p:cNvPr id="124" name="Google Shape;124;p18"/>
          <p:cNvPicPr preferRelativeResize="0"/>
          <p:nvPr/>
        </p:nvPicPr>
        <p:blipFill>
          <a:blip r:embed="rId5">
            <a:alphaModFix/>
          </a:blip>
          <a:stretch>
            <a:fillRect/>
          </a:stretch>
        </p:blipFill>
        <p:spPr>
          <a:xfrm>
            <a:off x="5736000" y="4556400"/>
            <a:ext cx="1333500" cy="381000"/>
          </a:xfrm>
          <a:prstGeom prst="rect">
            <a:avLst/>
          </a:prstGeom>
          <a:noFill/>
          <a:ln>
            <a:noFill/>
          </a:ln>
        </p:spPr>
      </p:pic>
      <p:pic>
        <p:nvPicPr>
          <p:cNvPr id="125" name="Google Shape;125;p18"/>
          <p:cNvPicPr preferRelativeResize="0"/>
          <p:nvPr/>
        </p:nvPicPr>
        <p:blipFill>
          <a:blip r:embed="rId6">
            <a:alphaModFix/>
          </a:blip>
          <a:stretch>
            <a:fillRect/>
          </a:stretch>
        </p:blipFill>
        <p:spPr>
          <a:xfrm>
            <a:off x="6411275" y="3652500"/>
            <a:ext cx="1620762" cy="381000"/>
          </a:xfrm>
          <a:prstGeom prst="rect">
            <a:avLst/>
          </a:prstGeom>
          <a:noFill/>
          <a:ln>
            <a:noFill/>
          </a:ln>
        </p:spPr>
      </p:pic>
      <p:pic>
        <p:nvPicPr>
          <p:cNvPr id="126" name="Google Shape;126;p18"/>
          <p:cNvPicPr preferRelativeResize="0"/>
          <p:nvPr/>
        </p:nvPicPr>
        <p:blipFill>
          <a:blip r:embed="rId7">
            <a:alphaModFix/>
          </a:blip>
          <a:stretch>
            <a:fillRect/>
          </a:stretch>
        </p:blipFill>
        <p:spPr>
          <a:xfrm>
            <a:off x="3471850" y="4235500"/>
            <a:ext cx="2352675" cy="20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662950" y="642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Stochastic Data Generation</a:t>
            </a:r>
            <a:endParaRPr/>
          </a:p>
        </p:txBody>
      </p:sp>
      <p:sp>
        <p:nvSpPr>
          <p:cNvPr id="132" name="Google Shape;132;p19"/>
          <p:cNvSpPr txBox="1"/>
          <p:nvPr>
            <p:ph idx="1" type="body"/>
          </p:nvPr>
        </p:nvSpPr>
        <p:spPr>
          <a:xfrm>
            <a:off x="727650" y="13915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 image </a:t>
            </a:r>
            <a:r>
              <a:rPr lang="en">
                <a:solidFill>
                  <a:srgbClr val="000000"/>
                </a:solidFill>
                <a:highlight>
                  <a:srgbClr val="FFFFFF"/>
                </a:highlight>
                <a:latin typeface="Arial"/>
                <a:ea typeface="Arial"/>
                <a:cs typeface="Arial"/>
                <a:sym typeface="Arial"/>
              </a:rPr>
              <a:t>x̅</a:t>
            </a:r>
            <a:r>
              <a:rPr lang="en">
                <a:solidFill>
                  <a:srgbClr val="000000"/>
                </a:solidFill>
              </a:rPr>
              <a:t> </a:t>
            </a:r>
            <a:r>
              <a:rPr lang="en">
                <a:solidFill>
                  <a:srgbClr val="000000"/>
                </a:solidFill>
              </a:rPr>
              <a:t>can be generated by a DRAW network by iteratively picking latent samples </a:t>
            </a:r>
            <a:r>
              <a:rPr baseline="30000" lang="en">
                <a:solidFill>
                  <a:srgbClr val="000000"/>
                </a:solidFill>
              </a:rPr>
              <a:t>--</a:t>
            </a:r>
            <a:r>
              <a:rPr lang="en">
                <a:solidFill>
                  <a:srgbClr val="000000"/>
                </a:solidFill>
              </a:rPr>
              <a:t>z</a:t>
            </a:r>
            <a:r>
              <a:rPr baseline="-25000" lang="en">
                <a:solidFill>
                  <a:srgbClr val="000000"/>
                </a:solidFill>
              </a:rPr>
              <a:t>t</a:t>
            </a:r>
            <a:r>
              <a:rPr lang="en">
                <a:solidFill>
                  <a:srgbClr val="000000"/>
                </a:solidFill>
              </a:rPr>
              <a:t> from the prior P, then running the decoder to update the canvas matrix  </a:t>
            </a:r>
            <a:r>
              <a:rPr baseline="30000" lang="en">
                <a:solidFill>
                  <a:srgbClr val="000000"/>
                </a:solidFill>
              </a:rPr>
              <a:t>--</a:t>
            </a:r>
            <a:r>
              <a:rPr lang="en">
                <a:solidFill>
                  <a:srgbClr val="000000"/>
                </a:solidFill>
              </a:rPr>
              <a:t>c</a:t>
            </a:r>
            <a:r>
              <a:rPr baseline="-25000" lang="en">
                <a:solidFill>
                  <a:srgbClr val="000000"/>
                </a:solidFill>
              </a:rPr>
              <a:t>t</a:t>
            </a:r>
            <a:r>
              <a:rPr lang="en">
                <a:solidFill>
                  <a:srgbClr val="000000"/>
                </a:solidFill>
              </a:rPr>
              <a:t>. After T repetitions of this process the generated image is a sample D(X|</a:t>
            </a:r>
            <a:r>
              <a:rPr baseline="30000" lang="en">
                <a:solidFill>
                  <a:srgbClr val="000000"/>
                </a:solidFill>
              </a:rPr>
              <a:t>--</a:t>
            </a:r>
            <a:r>
              <a:rPr lang="en">
                <a:solidFill>
                  <a:srgbClr val="000000"/>
                </a:solidFill>
              </a:rPr>
              <a:t>c</a:t>
            </a:r>
            <a:r>
              <a:rPr baseline="-25000" lang="en">
                <a:solidFill>
                  <a:srgbClr val="000000"/>
                </a:solidFill>
              </a:rPr>
              <a:t>T</a:t>
            </a:r>
            <a:r>
              <a:rPr lang="en">
                <a:solidFill>
                  <a:srgbClr val="000000"/>
                </a:solidFill>
              </a:rPr>
              <a:t>) :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33" name="Google Shape;133;p19"/>
          <p:cNvPicPr preferRelativeResize="0"/>
          <p:nvPr/>
        </p:nvPicPr>
        <p:blipFill>
          <a:blip r:embed="rId3">
            <a:alphaModFix/>
          </a:blip>
          <a:stretch>
            <a:fillRect/>
          </a:stretch>
        </p:blipFill>
        <p:spPr>
          <a:xfrm>
            <a:off x="2974100" y="2479350"/>
            <a:ext cx="3122725" cy="1555625"/>
          </a:xfrm>
          <a:prstGeom prst="rect">
            <a:avLst/>
          </a:prstGeom>
          <a:noFill/>
          <a:ln>
            <a:noFill/>
          </a:ln>
        </p:spPr>
      </p:pic>
      <p:sp>
        <p:nvSpPr>
          <p:cNvPr id="134" name="Google Shape;134;p19"/>
          <p:cNvSpPr txBox="1"/>
          <p:nvPr/>
        </p:nvSpPr>
        <p:spPr>
          <a:xfrm>
            <a:off x="729450" y="4621800"/>
            <a:ext cx="63987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Note that encoder is not a part of image generation.</a:t>
            </a:r>
            <a:endParaRPr sz="13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27650" y="5867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140" name="Google Shape;140;p20"/>
          <p:cNvSpPr txBox="1"/>
          <p:nvPr>
            <p:ph idx="1" type="body"/>
          </p:nvPr>
        </p:nvSpPr>
        <p:spPr>
          <a:xfrm>
            <a:off x="727650" y="1441200"/>
            <a:ext cx="7688700" cy="3114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Attention basically refers to deciding -</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 Where to read/write, i.e. the x and y position in the image.</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 The size of the window which will be read in one iteration.</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 How blurry do we want our written output to be.</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The NxN grid of Gaussian filters is positioned on the image by specifying the co-ordinates of the grid centre and the stride distance between adjacent filters.</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The </a:t>
            </a:r>
            <a:r>
              <a:rPr b="1" lang="en">
                <a:solidFill>
                  <a:srgbClr val="000000"/>
                </a:solidFill>
              </a:rPr>
              <a:t>stride</a:t>
            </a:r>
            <a:r>
              <a:rPr lang="en">
                <a:solidFill>
                  <a:srgbClr val="000000"/>
                </a:solidFill>
              </a:rPr>
              <a:t> </a:t>
            </a:r>
            <a:r>
              <a:rPr b="1" lang="en">
                <a:solidFill>
                  <a:srgbClr val="000000"/>
                </a:solidFill>
              </a:rPr>
              <a:t>δ</a:t>
            </a:r>
            <a:r>
              <a:rPr lang="en">
                <a:solidFill>
                  <a:srgbClr val="000000"/>
                </a:solidFill>
              </a:rPr>
              <a:t> controls the ‘zoom’ of the attention patch, i.e. the larger the stride, the larger an area of the original image will be visible in the attention patch, but the lower the effective resolution of the path will be.</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Two more parameters which are required to fully specify the attention model are: the </a:t>
            </a:r>
            <a:r>
              <a:rPr b="1" lang="en">
                <a:solidFill>
                  <a:srgbClr val="000000"/>
                </a:solidFill>
              </a:rPr>
              <a:t>isotropic variance</a:t>
            </a:r>
            <a:r>
              <a:rPr lang="en">
                <a:solidFill>
                  <a:srgbClr val="000000"/>
                </a:solidFill>
              </a:rPr>
              <a:t> 𝞂2 of the Gaussian filters, and a </a:t>
            </a:r>
            <a:r>
              <a:rPr b="1" lang="en">
                <a:solidFill>
                  <a:srgbClr val="000000"/>
                </a:solidFill>
              </a:rPr>
              <a:t>scalar intensity</a:t>
            </a:r>
            <a:r>
              <a:rPr lang="en">
                <a:solidFill>
                  <a:srgbClr val="000000"/>
                </a:solidFill>
              </a:rPr>
              <a:t> 𝛄 that multiplies the filter response.</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The main challenge faced by sequential attention models is learning where to look, which can be addressed with reinforcement learning techniques. The attention model in DRAW, however, is fully differentiable, making it possible to train with standard backpropagation.</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1"/>
          <p:cNvSpPr txBox="1"/>
          <p:nvPr>
            <p:ph idx="1" type="body"/>
          </p:nvPr>
        </p:nvSpPr>
        <p:spPr>
          <a:xfrm>
            <a:off x="729450" y="1441075"/>
            <a:ext cx="7688700" cy="208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The grid centre (gx,gy) and the stride δ are given by-</a:t>
            </a:r>
            <a:endParaRPr>
              <a:solidFill>
                <a:srgbClr val="000000"/>
              </a:solidFill>
            </a:endParaRPr>
          </a:p>
        </p:txBody>
      </p:sp>
      <p:pic>
        <p:nvPicPr>
          <p:cNvPr id="146" name="Google Shape;146;p21"/>
          <p:cNvPicPr preferRelativeResize="0"/>
          <p:nvPr/>
        </p:nvPicPr>
        <p:blipFill>
          <a:blip r:embed="rId3">
            <a:alphaModFix/>
          </a:blip>
          <a:stretch>
            <a:fillRect/>
          </a:stretch>
        </p:blipFill>
        <p:spPr>
          <a:xfrm>
            <a:off x="1247763" y="1868200"/>
            <a:ext cx="3324225" cy="1857375"/>
          </a:xfrm>
          <a:prstGeom prst="rect">
            <a:avLst/>
          </a:prstGeom>
          <a:noFill/>
          <a:ln>
            <a:noFill/>
          </a:ln>
        </p:spPr>
      </p:pic>
      <p:sp>
        <p:nvSpPr>
          <p:cNvPr id="147" name="Google Shape;147;p21"/>
          <p:cNvSpPr txBox="1"/>
          <p:nvPr/>
        </p:nvSpPr>
        <p:spPr>
          <a:xfrm>
            <a:off x="729450" y="3819200"/>
            <a:ext cx="63849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Using these, we can calculate the mean location μ</a:t>
            </a:r>
            <a:r>
              <a:rPr baseline="30000" lang="en">
                <a:latin typeface="Lato"/>
                <a:ea typeface="Lato"/>
                <a:cs typeface="Lato"/>
                <a:sym typeface="Lato"/>
              </a:rPr>
              <a:t>i</a:t>
            </a:r>
            <a:r>
              <a:rPr baseline="-25000" lang="en">
                <a:latin typeface="Lato"/>
                <a:ea typeface="Lato"/>
                <a:cs typeface="Lato"/>
                <a:sym typeface="Lato"/>
              </a:rPr>
              <a:t>x</a:t>
            </a:r>
            <a:r>
              <a:rPr lang="en">
                <a:latin typeface="Lato"/>
                <a:ea typeface="Lato"/>
                <a:cs typeface="Lato"/>
                <a:sym typeface="Lato"/>
              </a:rPr>
              <a:t> μ</a:t>
            </a:r>
            <a:r>
              <a:rPr baseline="30000" lang="en">
                <a:latin typeface="Lato"/>
                <a:ea typeface="Lato"/>
                <a:cs typeface="Lato"/>
                <a:sym typeface="Lato"/>
              </a:rPr>
              <a:t>i</a:t>
            </a:r>
            <a:r>
              <a:rPr baseline="-25000" lang="en">
                <a:latin typeface="Lato"/>
                <a:ea typeface="Lato"/>
                <a:cs typeface="Lato"/>
                <a:sym typeface="Lato"/>
              </a:rPr>
              <a:t>y</a:t>
            </a:r>
            <a:r>
              <a:rPr lang="en">
                <a:latin typeface="Lato"/>
                <a:ea typeface="Lato"/>
                <a:cs typeface="Lato"/>
                <a:sym typeface="Lato"/>
              </a:rPr>
              <a:t> </a:t>
            </a:r>
            <a:br>
              <a:rPr lang="en">
                <a:latin typeface="Lato"/>
                <a:ea typeface="Lato"/>
                <a:cs typeface="Lato"/>
                <a:sym typeface="Lato"/>
              </a:rPr>
            </a:br>
            <a:r>
              <a:rPr lang="en">
                <a:latin typeface="Lato"/>
                <a:ea typeface="Lato"/>
                <a:cs typeface="Lato"/>
                <a:sym typeface="Lato"/>
              </a:rPr>
              <a:t>of the filter at row</a:t>
            </a:r>
            <a:r>
              <a:rPr baseline="-25000" lang="en">
                <a:latin typeface="Lato"/>
                <a:ea typeface="Lato"/>
                <a:cs typeface="Lato"/>
                <a:sym typeface="Lato"/>
              </a:rPr>
              <a:t>i </a:t>
            </a:r>
            <a:r>
              <a:rPr lang="en">
                <a:latin typeface="Lato"/>
                <a:ea typeface="Lato"/>
                <a:cs typeface="Lato"/>
                <a:sym typeface="Lato"/>
              </a:rPr>
              <a:t>,column</a:t>
            </a:r>
            <a:r>
              <a:rPr baseline="-25000" lang="en">
                <a:latin typeface="Lato"/>
                <a:ea typeface="Lato"/>
                <a:cs typeface="Lato"/>
                <a:sym typeface="Lato"/>
              </a:rPr>
              <a:t>j</a:t>
            </a:r>
            <a:r>
              <a:rPr lang="en">
                <a:latin typeface="Lato"/>
                <a:ea typeface="Lato"/>
                <a:cs typeface="Lato"/>
                <a:sym typeface="Lato"/>
              </a:rPr>
              <a:t> as-</a:t>
            </a:r>
            <a:endParaRPr>
              <a:latin typeface="Lato"/>
              <a:ea typeface="Lato"/>
              <a:cs typeface="Lato"/>
              <a:sym typeface="Lato"/>
            </a:endParaRPr>
          </a:p>
        </p:txBody>
      </p:sp>
      <p:pic>
        <p:nvPicPr>
          <p:cNvPr id="148" name="Google Shape;148;p21"/>
          <p:cNvPicPr preferRelativeResize="0"/>
          <p:nvPr/>
        </p:nvPicPr>
        <p:blipFill>
          <a:blip r:embed="rId4">
            <a:alphaModFix/>
          </a:blip>
          <a:stretch>
            <a:fillRect/>
          </a:stretch>
        </p:blipFill>
        <p:spPr>
          <a:xfrm>
            <a:off x="1452675" y="4428813"/>
            <a:ext cx="2552700" cy="638175"/>
          </a:xfrm>
          <a:prstGeom prst="rect">
            <a:avLst/>
          </a:prstGeom>
          <a:noFill/>
          <a:ln>
            <a:noFill/>
          </a:ln>
        </p:spPr>
      </p:pic>
      <p:pic>
        <p:nvPicPr>
          <p:cNvPr id="149" name="Google Shape;149;p21"/>
          <p:cNvPicPr preferRelativeResize="0"/>
          <p:nvPr/>
        </p:nvPicPr>
        <p:blipFill>
          <a:blip r:embed="rId5">
            <a:alphaModFix/>
          </a:blip>
          <a:stretch>
            <a:fillRect/>
          </a:stretch>
        </p:blipFill>
        <p:spPr>
          <a:xfrm>
            <a:off x="5201650" y="2059706"/>
            <a:ext cx="2752425" cy="181834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